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9" r:id="rId15"/>
    <p:sldId id="272" r:id="rId16"/>
    <p:sldId id="273" r:id="rId17"/>
    <p:sldId id="28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CC3B6-DCCD-4CF5-A44F-7F7E8797735F}">
  <a:tblStyle styleId="{B33CC3B6-DCCD-4CF5-A44F-7F7E8797735F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02"/>
  </p:normalViewPr>
  <p:slideViewPr>
    <p:cSldViewPr snapToGrid="0" snapToObjects="1">
      <p:cViewPr varScale="1">
        <p:scale>
          <a:sx n="98" d="100"/>
          <a:sy n="98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0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4140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4674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100" b="0" i="0" u="none" strike="noStrike" cap="none" dirty="0" smtClean="0"/>
              <a:t>  </a:t>
            </a: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C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C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C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15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61283" y="2824039"/>
            <a:ext cx="6034030" cy="82153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zh-CN" altLang="en-US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沉浸式小学组</a:t>
            </a:r>
            <a:endParaRPr lang="en-US" altLang="zh-CN" sz="18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altLang="zh-CN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Immersion</a:t>
            </a:r>
            <a:r>
              <a:rPr lang="zh-CN" altLang="en-US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endParaRPr sz="18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1" y="273346"/>
            <a:ext cx="7738814" cy="3296241"/>
          </a:xfrm>
        </p:spPr>
        <p:txBody>
          <a:bodyPr/>
          <a:lstStyle/>
          <a:p>
            <a:r>
              <a:rPr lang="zh-CN" altLang="en-US" sz="4500" dirty="0"/>
              <a:t>电子游戏</a:t>
            </a:r>
            <a:r>
              <a:rPr lang="en-US" altLang="zh-CN" sz="4500" dirty="0"/>
              <a:t/>
            </a:r>
            <a:br>
              <a:rPr lang="en-US" altLang="zh-CN" sz="4500" dirty="0"/>
            </a:br>
            <a:r>
              <a:rPr lang="en-US" altLang="zh-CN" sz="4500" dirty="0"/>
              <a:t>video</a:t>
            </a:r>
            <a:r>
              <a:rPr lang="zh-CN" altLang="en-US" sz="4500" dirty="0"/>
              <a:t> </a:t>
            </a:r>
            <a:r>
              <a:rPr lang="en-US" altLang="zh-CN" sz="4500" dirty="0"/>
              <a:t>Games</a:t>
            </a:r>
            <a:endParaRPr lang="en-US" sz="4500" dirty="0"/>
          </a:p>
        </p:txBody>
      </p:sp>
      <p:sp>
        <p:nvSpPr>
          <p:cNvPr id="5" name="TextBox 4"/>
          <p:cNvSpPr txBox="1"/>
          <p:nvPr/>
        </p:nvSpPr>
        <p:spPr>
          <a:xfrm>
            <a:off x="667753" y="3365834"/>
            <a:ext cx="234872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Authors:</a:t>
            </a:r>
          </a:p>
          <a:p>
            <a:r>
              <a:rPr lang="en-US" altLang="zh-CN" sz="1350" dirty="0" err="1" smtClean="0"/>
              <a:t>Shurong</a:t>
            </a:r>
            <a:r>
              <a:rPr lang="zh-CN" altLang="en-US" sz="1350" dirty="0" smtClean="0"/>
              <a:t> </a:t>
            </a:r>
            <a:r>
              <a:rPr lang="en-US" altLang="zh-CN" sz="1350" dirty="0" err="1"/>
              <a:t>Tu</a:t>
            </a:r>
            <a:r>
              <a:rPr lang="zh-CN" altLang="en-US" sz="1350" dirty="0"/>
              <a:t> 涂淑荣</a:t>
            </a:r>
            <a:endParaRPr lang="en-US" altLang="zh-CN" sz="1350" dirty="0"/>
          </a:p>
          <a:p>
            <a:r>
              <a:rPr lang="en-US" altLang="zh-CN" sz="1350" dirty="0"/>
              <a:t>Ying</a:t>
            </a:r>
            <a:r>
              <a:rPr lang="zh-CN" altLang="en-US" sz="1350" dirty="0"/>
              <a:t> </a:t>
            </a:r>
            <a:r>
              <a:rPr lang="en-US" altLang="zh-CN" sz="1350" dirty="0" err="1"/>
              <a:t>Qiu</a:t>
            </a:r>
            <a:r>
              <a:rPr lang="zh-CN" altLang="en-US" sz="1350" dirty="0"/>
              <a:t> 裘盈</a:t>
            </a:r>
            <a:endParaRPr lang="en-US" altLang="zh-CN" sz="1350" dirty="0"/>
          </a:p>
          <a:p>
            <a:r>
              <a:rPr lang="en-US" altLang="zh-CN" sz="1350" dirty="0" err="1"/>
              <a:t>Yuqi</a:t>
            </a:r>
            <a:r>
              <a:rPr lang="zh-CN" altLang="en-US" sz="1350" dirty="0"/>
              <a:t> </a:t>
            </a:r>
            <a:r>
              <a:rPr lang="en-US" altLang="zh-CN" sz="1350" dirty="0"/>
              <a:t>Zhao</a:t>
            </a:r>
            <a:r>
              <a:rPr lang="zh-CN" altLang="en-US" sz="1350" dirty="0"/>
              <a:t> </a:t>
            </a:r>
            <a:r>
              <a:rPr lang="zh-CN" altLang="en-US" sz="1350" dirty="0" smtClean="0"/>
              <a:t>赵玉琪</a:t>
            </a:r>
            <a:endParaRPr lang="en-US" altLang="zh-CN" sz="1350" dirty="0" smtClean="0"/>
          </a:p>
          <a:p>
            <a:r>
              <a:rPr lang="en-US" altLang="zh-CN" sz="1350" dirty="0"/>
              <a:t>Lucy</a:t>
            </a:r>
            <a:r>
              <a:rPr lang="zh-CN" altLang="en-US" sz="1350" dirty="0"/>
              <a:t> </a:t>
            </a:r>
            <a:r>
              <a:rPr lang="en-US" altLang="zh-CN" sz="1350" dirty="0"/>
              <a:t>Sui</a:t>
            </a:r>
            <a:r>
              <a:rPr lang="zh-CN" altLang="en-US" sz="1350" dirty="0"/>
              <a:t> 隋小红</a:t>
            </a:r>
            <a:endParaRPr lang="en-US" altLang="zh-CN" sz="1350" dirty="0"/>
          </a:p>
          <a:p>
            <a:r>
              <a:rPr lang="en-US" altLang="zh-CN" sz="1350" dirty="0" err="1" smtClean="0"/>
              <a:t>Ya</a:t>
            </a:r>
            <a:r>
              <a:rPr lang="en-US" altLang="zh-CN" sz="1350" dirty="0" smtClean="0"/>
              <a:t>-Ching</a:t>
            </a:r>
            <a:r>
              <a:rPr lang="zh-CN" altLang="en-US" sz="1350" dirty="0" smtClean="0"/>
              <a:t> </a:t>
            </a:r>
            <a:r>
              <a:rPr lang="en-US" altLang="zh-CN" sz="1350" dirty="0"/>
              <a:t>Hsu-</a:t>
            </a:r>
            <a:r>
              <a:rPr lang="en-US" altLang="zh-CN" sz="1350" dirty="0" err="1"/>
              <a:t>Kelkis</a:t>
            </a:r>
            <a:r>
              <a:rPr lang="zh-CN" altLang="en-US" sz="1350" dirty="0"/>
              <a:t> 许雅菁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362450" y="3932740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Day</a:t>
            </a:r>
            <a:r>
              <a:rPr lang="zh-CN" altLang="en-US" sz="1350" dirty="0"/>
              <a:t> </a:t>
            </a:r>
            <a:r>
              <a:rPr lang="en-US" altLang="zh-TW" sz="1350" dirty="0" smtClean="0"/>
              <a:t>5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3781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805322" y="616549"/>
            <a:ext cx="69150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2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活动三（4）：运用下面的四个词汇，补充完整句子。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5" y="91800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2369100" y="1208375"/>
            <a:ext cx="52608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交流    继续    专注    暴力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6" y="2137672"/>
            <a:ext cx="74930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615150" y="468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活动四：因果关系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680650" y="2591600"/>
            <a:ext cx="73053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4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完成因</a:t>
            </a:r>
            <a:r>
              <a:rPr lang="zh-CN" sz="4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果图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525999" y="19676"/>
            <a:ext cx="7618001" cy="7717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zh-CN" sz="2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a)请同学们根据下面的</a:t>
            </a:r>
            <a:r>
              <a:rPr lang="zh-CN" sz="2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图片</a:t>
            </a:r>
            <a:r>
              <a:rPr lang="zh-CN" altLang="en-US" sz="2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写出句子</a:t>
            </a:r>
            <a:r>
              <a:rPr lang="zh-CN" sz="2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完成</a:t>
            </a:r>
            <a:r>
              <a:rPr lang="zh-CN" sz="2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因果图：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614" y="973732"/>
            <a:ext cx="3733551" cy="18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Screen Shot 2017-07-30 at 11.57.5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657" y="2912010"/>
            <a:ext cx="8092226" cy="184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0657" y="488970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98171" y="14836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smtClean="0"/>
              <a:t>雪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24165" y="16790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学校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5172" y="7153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两人一组完成活动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598428" y="35243"/>
            <a:ext cx="7305300" cy="809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2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b)请同学们根据下面的</a:t>
            </a:r>
            <a:r>
              <a:rPr lang="zh-CN" sz="2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图片</a:t>
            </a:r>
            <a:r>
              <a:rPr lang="zh-CN" altLang="en-US" sz="2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写出句子</a:t>
            </a:r>
            <a:r>
              <a:rPr lang="zh-CN" sz="26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完成</a:t>
            </a:r>
            <a:r>
              <a:rPr lang="zh-CN" sz="2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因果图：</a:t>
            </a:r>
          </a:p>
        </p:txBody>
      </p:sp>
      <p:pic>
        <p:nvPicPr>
          <p:cNvPr id="159" name="Shape 159" descr="Screen Shot 2017-07-30 at 11.57.5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220" y="2936973"/>
            <a:ext cx="8092226" cy="184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561" y="970021"/>
            <a:ext cx="2386613" cy="184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0657" y="488970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20158" y="970021"/>
            <a:ext cx="2268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</a:t>
            </a: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 smtClean="0"/>
              <a:t>这个男孩子在做什么？</a:t>
            </a: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 smtClean="0"/>
              <a:t>他怎么了？</a:t>
            </a:r>
            <a:endParaRPr lang="en-US" altLang="zh-CN" dirty="0" smtClean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 smtClean="0"/>
              <a:t>妈妈怎么了？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05172" y="7153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两人一组完成活动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615150" y="468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活动四：因果</a:t>
            </a:r>
            <a:r>
              <a:rPr 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关系</a:t>
            </a:r>
            <a:r>
              <a:rPr lang="zh-CN" altLang="en-US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：答案</a:t>
            </a:r>
            <a:endParaRPr lang="zh-CN" sz="4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49" y="1568499"/>
            <a:ext cx="5613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1615149" y="468300"/>
            <a:ext cx="7215341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zh-CN" altLang="en-US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五</a:t>
            </a:r>
            <a:r>
              <a:rPr 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：</a:t>
            </a:r>
            <a:r>
              <a:rPr lang="zh-C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因果</a:t>
            </a:r>
            <a:r>
              <a:rPr 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关系</a:t>
            </a:r>
            <a:r>
              <a:rPr lang="en-US" altLang="zh-CN" sz="4000" dirty="0"/>
              <a:t>《</a:t>
            </a:r>
            <a:r>
              <a:rPr lang="zh-CN" altLang="en-US" sz="4000" dirty="0"/>
              <a:t>妈妈的信</a:t>
            </a:r>
            <a:r>
              <a:rPr lang="en-US" altLang="zh-CN" sz="4000" dirty="0"/>
              <a:t>》</a:t>
            </a:r>
            <a:r>
              <a:rPr lang="en-US" sz="4000" dirty="0"/>
              <a:t> </a:t>
            </a:r>
            <a:endParaRPr lang="zh-CN" sz="4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923074" y="1685977"/>
            <a:ext cx="8478300" cy="19707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请同学</a:t>
            </a:r>
            <a:r>
              <a:rPr lang="zh-CN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们</a:t>
            </a:r>
            <a:r>
              <a:rPr lang="zh-CN" alt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阅读</a:t>
            </a:r>
            <a:r>
              <a:rPr lang="en-US" altLang="zh-CN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《</a:t>
            </a:r>
            <a:r>
              <a:rPr lang="zh-CN" alt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妈妈的信</a:t>
            </a:r>
            <a:r>
              <a:rPr lang="en-US" altLang="zh-CN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》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第二</a:t>
            </a:r>
            <a:r>
              <a:rPr lang="zh-CN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段和第三段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657" y="488970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615150" y="468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活动四：因果关系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1109800" y="2565150"/>
            <a:ext cx="2424900" cy="1276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200">
                <a:latin typeface="Comic Sans MS"/>
                <a:ea typeface="Comic Sans MS"/>
                <a:cs typeface="Comic Sans MS"/>
                <a:sym typeface="Comic Sans MS"/>
              </a:rPr>
              <a:t>原因：小宝玩游戏</a:t>
            </a:r>
          </a:p>
        </p:txBody>
      </p:sp>
      <p:sp>
        <p:nvSpPr>
          <p:cNvPr id="189" name="Shape 189"/>
          <p:cNvSpPr/>
          <p:nvPr/>
        </p:nvSpPr>
        <p:spPr>
          <a:xfrm>
            <a:off x="4731820" y="2021500"/>
            <a:ext cx="2944199" cy="1027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0" name="Shape 190"/>
          <p:cNvCxnSpPr/>
          <p:nvPr/>
        </p:nvCxnSpPr>
        <p:spPr>
          <a:xfrm rot="10800000" flipH="1">
            <a:off x="3534820" y="2460473"/>
            <a:ext cx="1197300" cy="414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3538720" y="3504673"/>
            <a:ext cx="1189500" cy="315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2" name="Shape 192"/>
          <p:cNvSpPr txBox="1"/>
          <p:nvPr/>
        </p:nvSpPr>
        <p:spPr>
          <a:xfrm>
            <a:off x="4659225" y="1518450"/>
            <a:ext cx="2944200" cy="6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常常玩游戏的结果是（第2段）：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703925" y="3129925"/>
            <a:ext cx="3000000" cy="6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常常玩游戏的结果是（第3段）：</a:t>
            </a:r>
          </a:p>
        </p:txBody>
      </p:sp>
      <p:sp>
        <p:nvSpPr>
          <p:cNvPr id="194" name="Shape 194"/>
          <p:cNvSpPr/>
          <p:nvPr/>
        </p:nvSpPr>
        <p:spPr>
          <a:xfrm>
            <a:off x="4732245" y="3670650"/>
            <a:ext cx="2944199" cy="1027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657" y="488970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615150" y="468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活动四：因果关系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1109800" y="2565150"/>
            <a:ext cx="2424900" cy="1276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2200">
                <a:latin typeface="Comic Sans MS"/>
                <a:ea typeface="Comic Sans MS"/>
                <a:cs typeface="Comic Sans MS"/>
                <a:sym typeface="Comic Sans MS"/>
              </a:rPr>
              <a:t>原因：小宝玩游戏</a:t>
            </a:r>
          </a:p>
        </p:txBody>
      </p:sp>
      <p:sp>
        <p:nvSpPr>
          <p:cNvPr id="189" name="Shape 189"/>
          <p:cNvSpPr/>
          <p:nvPr/>
        </p:nvSpPr>
        <p:spPr>
          <a:xfrm>
            <a:off x="4731820" y="2021500"/>
            <a:ext cx="2944199" cy="1027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US" dirty="0" smtClean="0">
                <a:latin typeface="Comic Sans MS"/>
                <a:ea typeface="Comic Sans MS"/>
                <a:cs typeface="Comic Sans MS"/>
                <a:sym typeface="Comic Sans MS"/>
              </a:rPr>
              <a:t>很少说话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0" name="Shape 190"/>
          <p:cNvCxnSpPr/>
          <p:nvPr/>
        </p:nvCxnSpPr>
        <p:spPr>
          <a:xfrm rot="10800000" flipH="1">
            <a:off x="3534820" y="2460473"/>
            <a:ext cx="1197300" cy="414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3538720" y="3504673"/>
            <a:ext cx="1189500" cy="315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2" name="Shape 192"/>
          <p:cNvSpPr txBox="1"/>
          <p:nvPr/>
        </p:nvSpPr>
        <p:spPr>
          <a:xfrm>
            <a:off x="4659225" y="1518450"/>
            <a:ext cx="2944200" cy="6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常常玩游戏的结果是（第2段）：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703925" y="3129925"/>
            <a:ext cx="3000000" cy="6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常常玩游戏的结果是（第3段）：</a:t>
            </a:r>
          </a:p>
        </p:txBody>
      </p:sp>
      <p:sp>
        <p:nvSpPr>
          <p:cNvPr id="194" name="Shape 194"/>
          <p:cNvSpPr/>
          <p:nvPr/>
        </p:nvSpPr>
        <p:spPr>
          <a:xfrm>
            <a:off x="4732245" y="3670650"/>
            <a:ext cx="2944199" cy="1027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US" dirty="0" smtClean="0">
                <a:latin typeface="Comic Sans MS"/>
                <a:ea typeface="Comic Sans MS"/>
                <a:cs typeface="Comic Sans MS"/>
                <a:sym typeface="Comic Sans MS"/>
              </a:rPr>
              <a:t>学习时间少了，</a:t>
            </a:r>
            <a:r>
              <a:rPr lang="zh-CN" altLang="en-US" smtClean="0">
                <a:latin typeface="Comic Sans MS"/>
                <a:ea typeface="Comic Sans MS"/>
                <a:cs typeface="Comic Sans MS"/>
                <a:sym typeface="Comic Sans MS"/>
              </a:rPr>
              <a:t>作业没做完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657" y="488970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1615150" y="468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latin typeface="Comic Sans MS"/>
                <a:ea typeface="Comic Sans MS"/>
                <a:cs typeface="Comic Sans MS"/>
                <a:sym typeface="Comic Sans MS"/>
              </a:rPr>
              <a:t>活动一：寻宝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58" y="205925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707950" y="1331275"/>
            <a:ext cx="7863900" cy="16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★"/>
            </a:pPr>
            <a:r>
              <a:rPr lang="zh-CN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请用红色铅笔圈出</a:t>
            </a:r>
            <a:r>
              <a:rPr lang="zh-CN" sz="3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文章</a:t>
            </a:r>
            <a:r>
              <a:rPr lang="en-US" altLang="zh-CN" sz="3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《</a:t>
            </a:r>
            <a:r>
              <a:rPr lang="zh-CN" altLang="en-US" sz="3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妈妈的信</a:t>
            </a:r>
            <a:r>
              <a:rPr lang="en-US" altLang="zh-CN" sz="3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》</a:t>
            </a:r>
            <a:r>
              <a:rPr lang="zh-CN" sz="3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中</a:t>
            </a:r>
            <a:r>
              <a:rPr lang="zh-CN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所有的“游戏”这个词，一共有_________个。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959" y="2804050"/>
            <a:ext cx="3891774" cy="23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80534" y="4835723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593825" y="639050"/>
            <a:ext cx="70818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2600" b="1">
                <a:latin typeface="Comic Sans MS"/>
                <a:ea typeface="Comic Sans MS"/>
                <a:cs typeface="Comic Sans MS"/>
                <a:sym typeface="Comic Sans MS"/>
              </a:rPr>
              <a:t>活动二：快速看文章, 选出你认为正确的答案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75" y="63750"/>
            <a:ext cx="1205850" cy="12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7093" y="2960483"/>
            <a:ext cx="1586179" cy="192569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606582" y="1629624"/>
            <a:ext cx="7770368" cy="29684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5334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CN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这篇文章是_________ </a:t>
            </a:r>
            <a:r>
              <a:rPr 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  <a:r>
              <a:rPr lang="en-US" alt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alt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A.一个故事         B</a:t>
            </a:r>
            <a:r>
              <a:rPr lang="zh-C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.一</a:t>
            </a:r>
            <a:r>
              <a:rPr lang="zh-C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封信       C.一篇日记        D. 一个广告</a:t>
            </a:r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endParaRPr sz="20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这</a:t>
            </a:r>
            <a:r>
              <a:rPr lang="zh-CN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篇文章是谁写的？_________</a:t>
            </a:r>
            <a:r>
              <a:rPr 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  <a:r>
              <a:rPr lang="en-US" alt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alt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zh-C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zh-C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.小宝                B.妈妈          C.大孩子           D.爸爸</a:t>
            </a:r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zh-CN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“神奇宝贝”是_________</a:t>
            </a:r>
            <a:r>
              <a:rPr 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  <a:r>
              <a:rPr lang="en-US" alt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altLang="zh-CN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zh-C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zh-C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.一个人 的名字                     B.一本书的名字  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zh-CN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zh-CN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.一个地方的名字                   D.一个游戏的名字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582" y="4886175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043" y="2020858"/>
            <a:ext cx="44862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597043" y="-32928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latin typeface="Comic Sans MS"/>
                <a:ea typeface="Comic Sans MS"/>
                <a:cs typeface="Comic Sans MS"/>
                <a:sym typeface="Comic Sans MS"/>
              </a:rPr>
              <a:t>活动三（1）：看图</a:t>
            </a:r>
            <a:r>
              <a:rPr lang="zh-CN" sz="4000" b="1" smtClean="0">
                <a:latin typeface="Comic Sans MS"/>
                <a:ea typeface="Comic Sans MS"/>
                <a:cs typeface="Comic Sans MS"/>
                <a:sym typeface="Comic Sans MS"/>
              </a:rPr>
              <a:t>猜词</a:t>
            </a:r>
            <a:endParaRPr lang="zh-CN" sz="4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550" y="471069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00" y="907070"/>
            <a:ext cx="1597797" cy="411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1841487" y="205919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latin typeface="Comic Sans MS"/>
                <a:ea typeface="Comic Sans MS"/>
                <a:cs typeface="Comic Sans MS"/>
                <a:sym typeface="Comic Sans MS"/>
              </a:rPr>
              <a:t>活动三（1）：看图猜词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074" y="1675361"/>
            <a:ext cx="49530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2550" y="471069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51" y="1157925"/>
            <a:ext cx="1247599" cy="398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450" y="2131175"/>
            <a:ext cx="49434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714738" y="327024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zh-C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活动三（1）：看图猜词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c Sans MS"/>
              <a:buNone/>
            </a:pPr>
            <a:endParaRPr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550" y="471069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50" y="1326798"/>
            <a:ext cx="1364934" cy="338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00" y="1778625"/>
            <a:ext cx="478155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778112" y="246456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zh-C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活动三（1）：看图猜词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c Sans MS"/>
              <a:buNone/>
            </a:pPr>
            <a:endParaRPr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550" y="471069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02" y="1160567"/>
            <a:ext cx="1301557" cy="3857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642310" y="205919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活动三（2）：新词</a:t>
            </a:r>
            <a:r>
              <a:rPr 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练习</a:t>
            </a:r>
            <a:endParaRPr lang="en-US" altLang="zh-CN" sz="4000" b="1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altLang="en-US" sz="2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两人一组，根据词语的意思画出图片，然后造句子。</a:t>
            </a:r>
            <a:endParaRPr lang="zh-CN" sz="28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Shape 114"/>
          <p:cNvGraphicFramePr/>
          <p:nvPr>
            <p:extLst>
              <p:ext uri="{D42A27DB-BD31-4B8C-83A1-F6EECF244321}">
                <p14:modId xmlns:p14="http://schemas.microsoft.com/office/powerpoint/2010/main" val="1296470647"/>
              </p:ext>
            </p:extLst>
          </p:nvPr>
        </p:nvGraphicFramePr>
        <p:xfrm>
          <a:off x="1525999" y="1764966"/>
          <a:ext cx="6331675" cy="3206025"/>
        </p:xfrm>
        <a:graphic>
          <a:graphicData uri="http://schemas.openxmlformats.org/drawingml/2006/table">
            <a:tbl>
              <a:tblPr>
                <a:noFill/>
                <a:tableStyleId>{B33CC3B6-DCCD-4CF5-A44F-7F7E8797735F}</a:tableStyleId>
              </a:tblPr>
              <a:tblGrid>
                <a:gridCol w="1979725"/>
                <a:gridCol w="1877300"/>
                <a:gridCol w="2474650"/>
              </a:tblGrid>
              <a:tr h="1124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例子：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生  日（</a:t>
                      </a:r>
                      <a:r>
                        <a:rPr lang="zh-CN"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shēng rì</a:t>
                      </a: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）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用词语造句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画图展示句子</a:t>
                      </a:r>
                    </a:p>
                  </a:txBody>
                  <a:tcPr marL="63500" marR="63500" marT="63500" marB="63500"/>
                </a:tc>
              </a:tr>
              <a:tr h="5203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1.交 流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</a:tr>
              <a:tr h="5203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2.继 续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</a:tr>
              <a:tr h="5203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3.专 注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</a:tr>
              <a:tr h="5203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zh-CN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4.暴 力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909" y="4835723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1615150" y="468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zh-CN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活动三（3）：词汇韵律操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49" y="205919"/>
            <a:ext cx="1205850" cy="12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291200" y="1330025"/>
            <a:ext cx="70005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zh-CN" sz="12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 使用 a-b-a-b-a-a-b-b（eg. 交-流-交-流-交-交-流-流）模式练习朗读下面的每个词语。</a:t>
            </a:r>
          </a:p>
          <a:p>
            <a:pPr lvl="0" rtl="0">
              <a:spcBef>
                <a:spcPts val="0"/>
              </a:spcBef>
              <a:buNone/>
            </a:pPr>
            <a:endParaRPr sz="4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交流    继续   专注  暴力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550" y="4710698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Pictures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selected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images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211</TotalTime>
  <Words>487</Words>
  <Application>Microsoft Macintosh PowerPoint</Application>
  <PresentationFormat>On-screen Show (16:9)</PresentationFormat>
  <Paragraphs>86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Comic Sans MS</vt:lpstr>
      <vt:lpstr>Gill Sans MT</vt:lpstr>
      <vt:lpstr>Impact</vt:lpstr>
      <vt:lpstr>SimSun</vt:lpstr>
      <vt:lpstr>Arial</vt:lpstr>
      <vt:lpstr>Badge</vt:lpstr>
      <vt:lpstr>电子游戏 video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电子游戏 video Games</dc:title>
  <cp:lastModifiedBy>Meng Yeh</cp:lastModifiedBy>
  <cp:revision>14</cp:revision>
  <dcterms:modified xsi:type="dcterms:W3CDTF">2017-12-12T19:22:03Z</dcterms:modified>
</cp:coreProperties>
</file>